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2" r:id="rId2"/>
    <p:sldId id="271" r:id="rId3"/>
    <p:sldId id="258" r:id="rId4"/>
    <p:sldId id="307" r:id="rId5"/>
    <p:sldId id="358" r:id="rId6"/>
    <p:sldId id="357" r:id="rId7"/>
    <p:sldId id="359" r:id="rId8"/>
    <p:sldId id="331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42" r:id="rId24"/>
  </p:sldIdLst>
  <p:sldSz cx="12192000" cy="6858000"/>
  <p:notesSz cx="6858000" cy="9144000"/>
  <p:embeddedFontLst>
    <p:embeddedFont>
      <p:font typeface="Nunito Sans SemiBold" panose="020B0604020202020204" charset="0"/>
      <p:bold r:id="rId27"/>
      <p:boldItalic r:id="rId28"/>
    </p:embeddedFont>
    <p:embeddedFont>
      <p:font typeface="Nunito Sans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136"/>
    <a:srgbClr val="303030"/>
    <a:srgbClr val="4A4A4A"/>
    <a:srgbClr val="3D3D3D"/>
    <a:srgbClr val="212121"/>
    <a:srgbClr val="000000"/>
    <a:srgbClr val="131313"/>
    <a:srgbClr val="F69180"/>
    <a:srgbClr val="FBD0C9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86111" autoAdjust="0"/>
  </p:normalViewPr>
  <p:slideViewPr>
    <p:cSldViewPr>
      <p:cViewPr varScale="1">
        <p:scale>
          <a:sx n="64" d="100"/>
          <a:sy n="64" d="100"/>
        </p:scale>
        <p:origin x="762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1733" y="-7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87455-1E0B-47B2-B871-0DB004A205F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2F773-6AAD-42C7-8015-234357DC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23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A3E1-D0AF-40CA-9CA4-BE00645EFE64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B6876-1BF1-4B88-890A-0B4E46201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9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B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Radius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incircle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 / 2√3 = 6√3 /2√3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Radius of Circumcircle = a /√3= 6√3/ √3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64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Pythagoras theorem: AB | AD.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AD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BD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9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C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 a perpendicular AE to BC. Now, let us have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= x, ED = 8 - x and EC = 16 - x (1)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AB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BE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AC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EC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Substituting Eq. (1) in Eq. (2), we get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= 6.625 and ED = 1.375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AB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BE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100 - 43.9 = 56.1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in triangle AED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AE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ED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56.1 + 1.9 = 58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Hence, AD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√58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6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A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 of triangle ∆ABC = (1/2) * 10 * 24 = 120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note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13</a:t>
            </a:fld>
            <a:endParaRPr lang="en-US"/>
          </a:p>
        </p:txBody>
      </p:sp>
      <p:pic>
        <p:nvPicPr>
          <p:cNvPr id="7170" name="Picture 2" descr="http://i1.facenow.in/modules/emanager/ques/img/tmp_72b7b657b87d81277b8c6ebd82203deb153952257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35" y="5486400"/>
            <a:ext cx="3765766" cy="205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497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B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ÐCOB = ÐBCO = 21° (Q OB = BC)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 ÐOBC = 138°. Now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∠OBC +∠OBA = 180°⇒∠OBA = 42°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∠OBA = ∠OAB = 42° and ∠OBA +∠OAB +∠AOB = 180°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ÐAOB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96°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77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B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Images: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View-&gt;Notes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15</a:t>
            </a:fld>
            <a:endParaRPr lang="en-US"/>
          </a:p>
        </p:txBody>
      </p:sp>
      <p:pic>
        <p:nvPicPr>
          <p:cNvPr id="10242" name="Picture 2" descr="http://i1.facenow.in/modules/emanager/ques/img/tmp_3910d2e3adfd0dc24547e3a048f15c11eb74179168877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087541"/>
            <a:ext cx="5171537" cy="308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125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triangle ABD,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AD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 BD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=12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- 4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128  BD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11.3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04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B</a:t>
            </a:r>
          </a:p>
          <a:p>
            <a:r>
              <a:rPr lang="en-US" b="1" i="1" dirty="0" smtClean="0"/>
              <a:t>Image: View-&gt;Notes page</a:t>
            </a:r>
            <a:endParaRPr lang="en-US" sz="1200" b="1" i="1" kern="120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17</a:t>
            </a:fld>
            <a:endParaRPr lang="en-US"/>
          </a:p>
        </p:txBody>
      </p:sp>
      <p:pic>
        <p:nvPicPr>
          <p:cNvPr id="14338" name="Picture 2" descr="http://i1.facenow.in/modules/emanager/ques/img/tmp_3910d2e3adfd0dc24547e3a048f15c11eb741200939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7" y="5562600"/>
            <a:ext cx="637260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837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B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that, in cyclic quadrilateral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Sum of the products of opposite sides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 x AC = AD x BC + AB x DC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 x AC = 16 x 18 + 20 x 12=&gt; 24 x AC = 288 + 240 =&gt; AC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19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 of the ABCD = AB * AE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 = 10 * AE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 = 16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 of ΔACE = 1/2 x 16 x10 = 80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 of ΔACE = 80 = 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 of rectangle ABCD 160 = 2Required ratio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0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unito Sans" panose="000005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48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B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AB and AC are tangents to the circle, therefore OB | AB and OC | AC. Also OBA = 90° and OCA = 90°. Now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BOC + 90° + 90°+ 47° = 360°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 BOC = 133° and BDC =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66.5°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(Q angle made by sector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twice the angle made by it at any point on the circle.)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4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D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DC * DB = 9 * 25 = 225  AD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87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A</a:t>
            </a:r>
          </a:p>
          <a:p>
            <a:r>
              <a:rPr lang="en-US" b="1" dirty="0" smtClean="0"/>
              <a:t>Images: View-&gt;Notes page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 of the circle = πr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π(10)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100π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hexagon can be divided into 6 triangles as below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 of hexagon = 6 * Area of equilateral triangle with side 6 = 6(√ 3/4) * 6 * 6 = 54 √ 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Area of the shaded portion = Area of circle - Area of hexagon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100π - 54 √3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22</a:t>
            </a:fld>
            <a:endParaRPr lang="en-US"/>
          </a:p>
        </p:txBody>
      </p:sp>
      <p:pic>
        <p:nvPicPr>
          <p:cNvPr id="24578" name="Picture 2" descr="http://i1.facenow.in/modules/emanager/ques/img/tmp_3910d2e3adfd0dc24547e3a048f15c11eb7420877079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943600"/>
            <a:ext cx="8001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55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0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8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9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6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0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12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know that the sum of internal angles of any quadrilateral = 360°. Now, in quadrilateral ABCD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53° +141° + 39° +∠CDA = 360°⇒∠CDA = 127°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∠CDA = ∠EDG (Vertically opposite angles are equal). Therefore,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127°.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ÐDGF = ÐBAD (AE || GF). Therefore,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53°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76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D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∠y = 94°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QVertically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opposite angles)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∠z = 43°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QVertically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opposite angles)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x° + y° + z° = 180°.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solve for x, we get x = 43°.So, the answer 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43°, 94°, 43°.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0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F4ED726-F685-44A1-B8DD-C121D1926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66" y="2952750"/>
            <a:ext cx="3566067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ABC is an equilateral triangle with side 6 √3. Find the radius of </a:t>
            </a:r>
            <a:r>
              <a:rPr lang="en-US" sz="2500" dirty="0" err="1">
                <a:latin typeface="Nunito Sans" panose="00000500000000000000" pitchFamily="2" charset="0"/>
              </a:rPr>
              <a:t>incircle</a:t>
            </a:r>
            <a:r>
              <a:rPr lang="en-US" sz="2500" dirty="0">
                <a:latin typeface="Nunito Sans" panose="00000500000000000000" pitchFamily="2" charset="0"/>
              </a:rPr>
              <a:t> and circumcircle to the triangle.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4, 6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5891" y="364990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3, 6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4, 2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4, 3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3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In the triangle below if AB | AD, find BD.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25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5891" y="364990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 smtClean="0">
                <a:latin typeface="Nunito Sans" panose="00000500000000000000" pitchFamily="2" charset="0"/>
              </a:rPr>
              <a:t>22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23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4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3074" name="Picture 2" descr="http://i1.facenow.in/modules/emanager/ques/img/tmp_3910d2e3adfd0dc24547e3a048f15c11eb74138139877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9" y="1974532"/>
            <a:ext cx="6957703" cy="320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0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Find AD if AD is the median of the triangle ABC.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BC = 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√55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0028" y="3696471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√57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√58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√60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5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5122" name="Picture 2" descr="http://i1.facenow.in/modules/emanager/ques/img/tmp_3910d2e3adfd0dc24547e3a048f15c11eb7412571656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91968"/>
            <a:ext cx="7417892" cy="33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Find the </a:t>
            </a:r>
            <a:r>
              <a:rPr lang="en-US" sz="2500" dirty="0" err="1">
                <a:latin typeface="Nunito Sans" panose="00000500000000000000" pitchFamily="2" charset="0"/>
              </a:rPr>
              <a:t>inradius</a:t>
            </a:r>
            <a:r>
              <a:rPr lang="en-US" sz="2500" dirty="0">
                <a:latin typeface="Nunito Sans" panose="00000500000000000000" pitchFamily="2" charset="0"/>
              </a:rPr>
              <a:t> and circumradius of the triangle given </a:t>
            </a:r>
            <a:r>
              <a:rPr lang="en-US" sz="2500" dirty="0" smtClean="0">
                <a:latin typeface="Nunito Sans" panose="00000500000000000000" pitchFamily="2" charset="0"/>
              </a:rPr>
              <a:t>below.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4, 13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0028" y="3696471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5, 13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6, 14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2, 15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6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6146" name="Picture 2" descr="http://i1.facenow.in/modules/emanager/ques/img/tmp_3910d2e3adfd0dc24547e3a048f15c11eb7430343309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49" y="1921846"/>
            <a:ext cx="5777585" cy="348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6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If OB = BC, find ∠AOB.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95°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0028" y="3696471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96°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92°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99°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7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9218" name="Picture 2" descr="http://i1.facenow.in/modules/emanager/ques/img/tmp_3910d2e3adfd0dc24547e3a048f15c11eb7418682599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1" y="1907248"/>
            <a:ext cx="5822533" cy="380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8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Two chords are drawn in the circle such that one chord is 24 cm away from the </a:t>
            </a:r>
            <a:r>
              <a:rPr lang="en-US" sz="2500" dirty="0" err="1">
                <a:latin typeface="Nunito Sans" panose="00000500000000000000" pitchFamily="2" charset="0"/>
              </a:rPr>
              <a:t>centre</a:t>
            </a:r>
            <a:r>
              <a:rPr lang="en-US" sz="2500" dirty="0">
                <a:latin typeface="Nunito Sans" panose="00000500000000000000" pitchFamily="2" charset="0"/>
              </a:rPr>
              <a:t> and other is 10 cm away from the </a:t>
            </a:r>
            <a:r>
              <a:rPr lang="en-US" sz="2500" dirty="0" err="1">
                <a:latin typeface="Nunito Sans" panose="00000500000000000000" pitchFamily="2" charset="0"/>
              </a:rPr>
              <a:t>centre</a:t>
            </a:r>
            <a:r>
              <a:rPr lang="en-US" sz="2500" dirty="0">
                <a:latin typeface="Nunito Sans" panose="00000500000000000000" pitchFamily="2" charset="0"/>
              </a:rPr>
              <a:t>. If the radius of the circle is 26 cm, find the length of the chords.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49 cm, 24 cm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0028" y="3696471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48 cm, 20 cm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45 cm, 48 cm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44 cm, 24 cm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8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Find BD in the following figure.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12.3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0028" y="3696471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11.3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 smtClean="0">
                <a:latin typeface="Nunito Sans" panose="00000500000000000000" pitchFamily="2" charset="0"/>
              </a:rPr>
              <a:t>13.3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12.2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9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13314" name="Picture 2" descr="http://i1.facenow.in/modules/emanager/ques/img/tmp_3910d2e3adfd0dc24547e3a048f15c11eb7419365885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4315"/>
            <a:ext cx="5742808" cy="354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00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Find the area of the quadrilateral ABOC, given that the diameter of the circle is 20 cm and AB = 18 cm.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185 cm</a:t>
            </a:r>
            <a:r>
              <a:rPr lang="en-US" sz="2500" baseline="30000" dirty="0">
                <a:latin typeface="Nunito Sans" panose="00000500000000000000" pitchFamily="2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0028" y="3696471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180 cm</a:t>
            </a:r>
            <a:r>
              <a:rPr lang="en-US" sz="2500" baseline="30000" dirty="0">
                <a:latin typeface="Nunito Sans" panose="00000500000000000000" pitchFamily="2" charset="0"/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179 cm</a:t>
            </a:r>
            <a:r>
              <a:rPr lang="en-US" sz="2500" baseline="30000" dirty="0">
                <a:latin typeface="Nunito Sans" panose="00000500000000000000" pitchFamily="2" charset="0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178 cm</a:t>
            </a:r>
            <a:r>
              <a:rPr lang="en-US" sz="2500" baseline="30000" dirty="0">
                <a:latin typeface="Nunito Sans" panose="00000500000000000000" pitchFamily="2" charset="0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10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15362" name="Picture 2" descr="http://i1.facenow.in/modules/emanager/ques/img/tmp_3910d2e3adfd0dc24547e3a048f15c11eb7416231794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2268127"/>
            <a:ext cx="5761937" cy="344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8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Find AC in the figure below.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25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0028" y="3696471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22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23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26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17410" name="Picture 2" descr="http://i1.facenow.in/modules/emanager/ques/img/tmp_3910d2e3adfd0dc24547e3a048f15c11eb74213171866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82" y="1612107"/>
            <a:ext cx="5181600" cy="47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56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Find the ratio of the areas of the triangle ACE to the area of the rectangle if the area of the rectangle is 160 sq. units.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1/2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0028" y="3696471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2/3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3/4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4/3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12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19458" name="Picture 2" descr="http://i1.facenow.in/modules/emanager/ques/img/tmp_3910d2e3adfd0dc24547e3a048f15c11eb743374205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036" y="2489742"/>
            <a:ext cx="5150364" cy="27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Here is where the title goes. Sometimes it could be two lines too"/>
          <p:cNvSpPr txBox="1"/>
          <p:nvPr/>
        </p:nvSpPr>
        <p:spPr>
          <a:xfrm>
            <a:off x="2228195" y="1789871"/>
            <a:ext cx="8458198" cy="74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r>
              <a:rPr lang="en-US" sz="4500" b="1" dirty="0">
                <a:solidFill>
                  <a:schemeClr val="bg1"/>
                </a:solidFill>
                <a:latin typeface="Nunito Sans" panose="00000500000000000000" pitchFamily="2" charset="0"/>
              </a:rPr>
              <a:t>Topic/Course</a:t>
            </a:r>
            <a:endParaRPr sz="45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12" name="Here is where the title goes. Sometimes it could be two lines too">
            <a:extLst>
              <a:ext uri="{FF2B5EF4-FFF2-40B4-BE49-F238E27FC236}">
                <a16:creationId xmlns:a16="http://schemas.microsoft.com/office/drawing/2014/main" xmlns="" id="{B5763151-1884-4565-B779-CF2D697C82C8}"/>
              </a:ext>
            </a:extLst>
          </p:cNvPr>
          <p:cNvSpPr txBox="1"/>
          <p:nvPr/>
        </p:nvSpPr>
        <p:spPr>
          <a:xfrm>
            <a:off x="2228196" y="2514600"/>
            <a:ext cx="6745013" cy="284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r>
              <a:rPr lang="en-US" sz="1500" b="1" dirty="0">
                <a:solidFill>
                  <a:schemeClr val="bg1"/>
                </a:solidFill>
                <a:latin typeface="Nunito Sans" panose="00000500000000000000" pitchFamily="2" charset="0"/>
              </a:rPr>
              <a:t>Sub-Topic (Example: name of college)</a:t>
            </a:r>
            <a:endParaRPr sz="15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C4BA18A-B0F2-4D62-9B28-7B486D4C70CF}"/>
              </a:ext>
            </a:extLst>
          </p:cNvPr>
          <p:cNvSpPr txBox="1"/>
          <p:nvPr/>
        </p:nvSpPr>
        <p:spPr>
          <a:xfrm>
            <a:off x="1015554" y="1740939"/>
            <a:ext cx="10160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Nunito Sans SemiBold" panose="00000700000000000000" pitchFamily="2" charset="0"/>
              </a:rPr>
              <a:t>VIT</a:t>
            </a:r>
            <a:endParaRPr lang="en-US" sz="6000" dirty="0">
              <a:latin typeface="Nunito Sans SemiBold" panose="000007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2037F44-B579-465E-912D-7578628D7D24}"/>
              </a:ext>
            </a:extLst>
          </p:cNvPr>
          <p:cNvSpPr/>
          <p:nvPr/>
        </p:nvSpPr>
        <p:spPr>
          <a:xfrm>
            <a:off x="1110149" y="1640233"/>
            <a:ext cx="794852" cy="57773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93392" cy="4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4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Find BDC from the figure below where AB and AC are tangent to the circle at points B and C, respectively.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65°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0028" y="3696471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66.5°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63°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69°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13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21506" name="Picture 2" descr="http://i1.facenow.in/modules/emanager/ques/img/tmp_3910d2e3adfd0dc24547e3a048f15c11eb7499294297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6" y="2266180"/>
            <a:ext cx="4607871" cy="257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9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Find the length AD if AD is the tangent to the circle.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12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0028" y="3696471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13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14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15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14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23554" name="Picture 2" descr="http://i1.facenow.in/modules/emanager/ques/img/tmp_3910d2e3adfd0dc24547e3a048f15c11eb7421196434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206" y="2148708"/>
            <a:ext cx="5844634" cy="303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3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Find the area of the shaded region if the radius of the circle is 10 cm and the side of the regular hexagon is 6 cm.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l-GR" sz="2500" dirty="0">
                <a:latin typeface="Nunito Sans" panose="00000500000000000000" pitchFamily="2" charset="0"/>
              </a:rPr>
              <a:t>100π - 54 √3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0028" y="3696471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l-GR" sz="2500" dirty="0">
                <a:latin typeface="Nunito Sans" panose="00000500000000000000" pitchFamily="2" charset="0"/>
              </a:rPr>
              <a:t>100π - 52 √3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l-GR" sz="2500" dirty="0">
                <a:latin typeface="Nunito Sans" panose="00000500000000000000" pitchFamily="2" charset="0"/>
              </a:rPr>
              <a:t>100π - 50√ 3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l-GR" sz="2500" dirty="0">
                <a:latin typeface="Nunito Sans" panose="00000500000000000000" pitchFamily="2" charset="0"/>
              </a:rPr>
              <a:t>99π - 54√ 3</a:t>
            </a:r>
            <a:endParaRPr lang="en-US" sz="2500" baseline="300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15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25602" name="Picture 2" descr="http://i1.facenow.in/modules/emanager/ques/img/tmp_3910d2e3adfd0dc24547e3a048f15c11eb74125962749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175034"/>
            <a:ext cx="3578353" cy="357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3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71EE1CC-5860-4236-A6FD-562964501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5158">
            <a:off x="-214550" y="3101269"/>
            <a:ext cx="4219796" cy="3942674"/>
          </a:xfrm>
          <a:custGeom>
            <a:avLst/>
            <a:gdLst>
              <a:gd name="connsiteX0" fmla="*/ 0 w 4219796"/>
              <a:gd name="connsiteY0" fmla="*/ 0 h 3942674"/>
              <a:gd name="connsiteX1" fmla="*/ 4219796 w 4219796"/>
              <a:gd name="connsiteY1" fmla="*/ 0 h 3942674"/>
              <a:gd name="connsiteX2" fmla="*/ 4219796 w 4219796"/>
              <a:gd name="connsiteY2" fmla="*/ 3547546 h 3942674"/>
              <a:gd name="connsiteX3" fmla="*/ 408778 w 4219796"/>
              <a:gd name="connsiteY3" fmla="*/ 3942674 h 394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9796" h="3942674">
                <a:moveTo>
                  <a:pt x="0" y="0"/>
                </a:moveTo>
                <a:lnTo>
                  <a:pt x="4219796" y="0"/>
                </a:lnTo>
                <a:lnTo>
                  <a:pt x="4219796" y="3547546"/>
                </a:lnTo>
                <a:lnTo>
                  <a:pt x="408778" y="3942674"/>
                </a:ln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A29A662-E105-4DCD-B841-5AE7DE607E52}"/>
              </a:ext>
            </a:extLst>
          </p:cNvPr>
          <p:cNvSpPr/>
          <p:nvPr/>
        </p:nvSpPr>
        <p:spPr>
          <a:xfrm>
            <a:off x="0" y="243840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F05136"/>
                </a:solidFill>
                <a:latin typeface="Nunito Sans" panose="00000500000000000000" pitchFamily="2" charset="0"/>
              </a:rPr>
              <a:t>THANK YOU</a:t>
            </a:r>
            <a:endParaRPr lang="en-US" sz="8000" b="1" dirty="0">
              <a:solidFill>
                <a:srgbClr val="F0513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93392" cy="4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0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re is where the title goes. Sometimes it could be two lines too">
            <a:extLst>
              <a:ext uri="{FF2B5EF4-FFF2-40B4-BE49-F238E27FC236}">
                <a16:creationId xmlns:a16="http://schemas.microsoft.com/office/drawing/2014/main" xmlns="" id="{456C9966-3D51-4F1F-BF70-A36692846596}"/>
              </a:ext>
            </a:extLst>
          </p:cNvPr>
          <p:cNvSpPr txBox="1"/>
          <p:nvPr/>
        </p:nvSpPr>
        <p:spPr>
          <a:xfrm>
            <a:off x="0" y="2743200"/>
            <a:ext cx="12192000" cy="885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sz="5400" b="1" dirty="0">
                <a:solidFill>
                  <a:schemeClr val="bg1"/>
                </a:solidFill>
                <a:latin typeface="Nunito Sans" panose="00000500000000000000" pitchFamily="2" charset="0"/>
              </a:rPr>
              <a:t>Geometry </a:t>
            </a:r>
            <a:endParaRPr lang="en-US" sz="5400" b="1" dirty="0" smtClean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139111"/>
            <a:ext cx="5105400" cy="5284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Nunito Sans" panose="00000500000000000000" pitchFamily="2" charset="0"/>
              </a:rPr>
              <a:t>Geometry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112218"/>
            <a:ext cx="4945138" cy="46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0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552" y="1112218"/>
            <a:ext cx="5195047" cy="54105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Nunito Sans" panose="00000500000000000000" pitchFamily="2" charset="0"/>
              </a:rPr>
              <a:t>Geometry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34630"/>
            <a:ext cx="5538348" cy="473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External and Internal angles:</a:t>
            </a:r>
          </a:p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Polygon: </a:t>
            </a:r>
            <a:r>
              <a:rPr lang="en-US" sz="2500" dirty="0">
                <a:latin typeface="Nunito Sans" panose="00000500000000000000" pitchFamily="2" charset="0"/>
              </a:rPr>
              <a:t>Any closed figure is called a polygon. Minimum three sides are required to form a polygon.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Regular polygon: </a:t>
            </a:r>
            <a:r>
              <a:rPr lang="en-US" sz="2500" dirty="0">
                <a:latin typeface="Nunito Sans" panose="00000500000000000000" pitchFamily="2" charset="0"/>
              </a:rPr>
              <a:t>All the sides and angles are equal. For any polygon, Number of vertices is equal to the number of sides.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Interior angle:</a:t>
            </a:r>
            <a:r>
              <a:rPr lang="en-US" sz="2500" dirty="0">
                <a:latin typeface="Nunito Sans" panose="00000500000000000000" pitchFamily="2" charset="0"/>
              </a:rPr>
              <a:t> In any regular polygon, the sum of interior angle is </a:t>
            </a:r>
            <a:r>
              <a:rPr lang="en-US" sz="2500" dirty="0" smtClean="0">
                <a:latin typeface="Nunito Sans" panose="00000500000000000000" pitchFamily="2" charset="0"/>
              </a:rPr>
              <a:t>180°.</a:t>
            </a:r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Here i1,i2 and i3 are the interior angles of a triangle.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Nunito Sans" panose="00000500000000000000" pitchFamily="2" charset="0"/>
              </a:rPr>
              <a:t>Geometry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641723"/>
            <a:ext cx="2209800" cy="20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8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Nunito Sans" panose="00000500000000000000" pitchFamily="2" charset="0"/>
              </a:rPr>
              <a:t>Geometry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233907"/>
            <a:ext cx="6324600" cy="2833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457200" y="4067423"/>
            <a:ext cx="1090704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 dirty="0">
                <a:latin typeface="Nunito Sans" panose="00000500000000000000" pitchFamily="2" charset="0"/>
              </a:rPr>
              <a:t>Exterior angle is supplementary but not reflexive. Hence the angle formed by projecting a side to another side    </a:t>
            </a:r>
          </a:p>
          <a:p>
            <a:pPr algn="just"/>
            <a:r>
              <a:rPr lang="en-US" sz="2300" dirty="0">
                <a:latin typeface="Nunito Sans" panose="00000500000000000000" pitchFamily="2" charset="0"/>
              </a:rPr>
              <a:t>of the polygon is called exterior angle. So, </a:t>
            </a:r>
            <a:r>
              <a:rPr lang="en-US" sz="2300" b="1" dirty="0">
                <a:latin typeface="Nunito Sans" panose="00000500000000000000" pitchFamily="2" charset="0"/>
              </a:rPr>
              <a:t>Figure b is incorrect</a:t>
            </a:r>
            <a:r>
              <a:rPr lang="en-US" sz="2300" dirty="0">
                <a:latin typeface="Nunito Sans" panose="00000500000000000000" pitchFamily="2" charset="0"/>
              </a:rPr>
              <a:t>.</a:t>
            </a:r>
          </a:p>
          <a:p>
            <a:pPr algn="just"/>
            <a:endParaRPr lang="en-US" sz="2300" dirty="0">
              <a:latin typeface="Nunito Sans" panose="00000500000000000000" pitchFamily="2" charset="0"/>
            </a:endParaRPr>
          </a:p>
          <a:p>
            <a:pPr algn="just"/>
            <a:r>
              <a:rPr lang="en-US" sz="2300" dirty="0">
                <a:latin typeface="Nunito Sans" panose="00000500000000000000" pitchFamily="2" charset="0"/>
              </a:rPr>
              <a:t>From exterior angle, we can find the interior angle. Because</a:t>
            </a:r>
            <a:r>
              <a:rPr lang="en-US" sz="2300" dirty="0" smtClean="0">
                <a:latin typeface="Nunito Sans" panose="00000500000000000000" pitchFamily="2" charset="0"/>
              </a:rPr>
              <a:t>,</a:t>
            </a:r>
          </a:p>
          <a:p>
            <a:pPr algn="ctr"/>
            <a:r>
              <a:rPr lang="en-US" sz="2300" dirty="0">
                <a:latin typeface="Nunito Sans" panose="00000500000000000000" pitchFamily="2" charset="0"/>
              </a:rPr>
              <a:t>Interior angle + Exterior angle = </a:t>
            </a:r>
            <a:r>
              <a:rPr lang="en-US" sz="2300" dirty="0" smtClean="0">
                <a:latin typeface="Nunito Sans" panose="00000500000000000000" pitchFamily="2" charset="0"/>
              </a:rPr>
              <a:t>180°.</a:t>
            </a:r>
            <a:endParaRPr lang="en-US" sz="2300" dirty="0">
              <a:latin typeface="Nunito Sans" panose="00000500000000000000" pitchFamily="2" charset="0"/>
            </a:endParaRPr>
          </a:p>
          <a:p>
            <a:pPr algn="just"/>
            <a:r>
              <a:rPr lang="en-US" sz="2300" dirty="0">
                <a:latin typeface="Nunito Sans" panose="00000500000000000000" pitchFamily="2" charset="0"/>
              </a:rPr>
              <a:t> </a:t>
            </a:r>
          </a:p>
          <a:p>
            <a:pPr algn="just"/>
            <a:r>
              <a:rPr lang="en-US" sz="2300" dirty="0">
                <a:latin typeface="Nunito Sans" panose="00000500000000000000" pitchFamily="2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2686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In the following figure, find x and y, if AB </a:t>
            </a:r>
            <a:r>
              <a:rPr lang="en-US" sz="2500" dirty="0" err="1">
                <a:latin typeface="Nunito Sans" panose="00000500000000000000" pitchFamily="2" charset="0"/>
              </a:rPr>
              <a:t>ll</a:t>
            </a:r>
            <a:r>
              <a:rPr lang="en-US" sz="2500" dirty="0">
                <a:latin typeface="Nunito Sans" panose="00000500000000000000" pitchFamily="2" charset="0"/>
              </a:rPr>
              <a:t> CG and AE </a:t>
            </a:r>
            <a:r>
              <a:rPr lang="en-US" sz="2500" dirty="0" err="1">
                <a:latin typeface="Nunito Sans" panose="00000500000000000000" pitchFamily="2" charset="0"/>
              </a:rPr>
              <a:t>ll</a:t>
            </a:r>
            <a:r>
              <a:rPr lang="en-US" sz="2500" dirty="0">
                <a:latin typeface="Nunito Sans" panose="00000500000000000000" pitchFamily="2" charset="0"/>
              </a:rPr>
              <a:t> GF.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127°, 53°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5891" y="364990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 smtClean="0">
                <a:latin typeface="Nunito Sans" panose="00000500000000000000" pitchFamily="2" charset="0"/>
              </a:rPr>
              <a:t>125</a:t>
            </a:r>
            <a:r>
              <a:rPr lang="en-US" sz="2500" dirty="0">
                <a:latin typeface="Nunito Sans" panose="00000500000000000000" pitchFamily="2" charset="0"/>
              </a:rPr>
              <a:t>°, 55°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130°, 50°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145°, 35°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1026" name="Picture 2" descr="http://i1.facenow.in/modules/emanager/ques/img/tmp_3910d2e3adfd0dc24547e3a048f15c11eb74111322718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43" y="2151309"/>
            <a:ext cx="5184374" cy="377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8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Find x, y and z in the following figure.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DD2504-B1FF-4F55-B4FA-4AEA19FF2DD8}"/>
              </a:ext>
            </a:extLst>
          </p:cNvPr>
          <p:cNvSpPr/>
          <p:nvPr/>
        </p:nvSpPr>
        <p:spPr>
          <a:xfrm>
            <a:off x="657998" y="307514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43B70-2774-4C1B-BA6C-0E2C89AD6E8B}"/>
              </a:ext>
            </a:extLst>
          </p:cNvPr>
          <p:cNvSpPr/>
          <p:nvPr/>
        </p:nvSpPr>
        <p:spPr>
          <a:xfrm>
            <a:off x="647791" y="364990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78CEF88-20C6-43F2-BCB5-DBF349A353D1}"/>
              </a:ext>
            </a:extLst>
          </p:cNvPr>
          <p:cNvSpPr/>
          <p:nvPr/>
        </p:nvSpPr>
        <p:spPr>
          <a:xfrm>
            <a:off x="657998" y="4224667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AD326F-7428-498A-82D3-321753462543}"/>
              </a:ext>
            </a:extLst>
          </p:cNvPr>
          <p:cNvSpPr/>
          <p:nvPr/>
        </p:nvSpPr>
        <p:spPr>
          <a:xfrm>
            <a:off x="641928" y="4788876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6C2E0D-93FB-4ADC-BC2B-83DFED946B7A}"/>
              </a:ext>
            </a:extLst>
          </p:cNvPr>
          <p:cNvSpPr/>
          <p:nvPr/>
        </p:nvSpPr>
        <p:spPr>
          <a:xfrm>
            <a:off x="1456098" y="307514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45°, 55°, 80°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2FDC11-1E2D-428B-8217-CF9104F9B6D7}"/>
              </a:ext>
            </a:extLst>
          </p:cNvPr>
          <p:cNvSpPr/>
          <p:nvPr/>
        </p:nvSpPr>
        <p:spPr>
          <a:xfrm>
            <a:off x="1445891" y="364990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42°, 94°, 44°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EF40363-1296-4F6B-8656-D47D96B64330}"/>
              </a:ext>
            </a:extLst>
          </p:cNvPr>
          <p:cNvSpPr/>
          <p:nvPr/>
        </p:nvSpPr>
        <p:spPr>
          <a:xfrm>
            <a:off x="1456098" y="4224667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48°, 54°, 78°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5ABC10-15CF-488C-806F-94CE71FC878A}"/>
              </a:ext>
            </a:extLst>
          </p:cNvPr>
          <p:cNvSpPr/>
          <p:nvPr/>
        </p:nvSpPr>
        <p:spPr>
          <a:xfrm>
            <a:off x="1440028" y="4788876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43°, 94°, 43°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2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pic>
        <p:nvPicPr>
          <p:cNvPr id="2050" name="Picture 2" descr="http://i1.facenow.in/modules/emanager/ques/img/tmp_3910d2e3adfd0dc24547e3a048f15c11eb74143714604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03" y="1724235"/>
            <a:ext cx="4907197" cy="369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8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949</Words>
  <Application>Microsoft Office PowerPoint</Application>
  <PresentationFormat>Widescreen</PresentationFormat>
  <Paragraphs>238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Nunito Sans SemiBold</vt:lpstr>
      <vt:lpstr>Nunito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2019-07-10T08:30:58Z</dcterms:created>
  <dcterms:modified xsi:type="dcterms:W3CDTF">2019-11-29T10:04:33Z</dcterms:modified>
</cp:coreProperties>
</file>